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1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28" r:id="rId2"/>
    <p:sldMasterId id="2147483742" r:id="rId3"/>
    <p:sldMasterId id="2147483757" r:id="rId4"/>
  </p:sldMasterIdLst>
  <p:notesMasterIdLst>
    <p:notesMasterId r:id="rId17"/>
  </p:notesMasterIdLst>
  <p:sldIdLst>
    <p:sldId id="339" r:id="rId5"/>
    <p:sldId id="304" r:id="rId6"/>
    <p:sldId id="292" r:id="rId7"/>
    <p:sldId id="299" r:id="rId8"/>
    <p:sldId id="363" r:id="rId9"/>
    <p:sldId id="366" r:id="rId10"/>
    <p:sldId id="364" r:id="rId11"/>
    <p:sldId id="367" r:id="rId12"/>
    <p:sldId id="368" r:id="rId13"/>
    <p:sldId id="369" r:id="rId14"/>
    <p:sldId id="370" r:id="rId15"/>
    <p:sldId id="361" r:id="rId16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2867B5E-A9B1-4654-891E-A3255591444B}">
          <p14:sldIdLst>
            <p14:sldId id="339"/>
            <p14:sldId id="304"/>
            <p14:sldId id="292"/>
            <p14:sldId id="299"/>
            <p14:sldId id="363"/>
            <p14:sldId id="366"/>
            <p14:sldId id="364"/>
            <p14:sldId id="367"/>
            <p14:sldId id="368"/>
            <p14:sldId id="369"/>
            <p14:sldId id="370"/>
            <p14:sldId id="361"/>
          </p14:sldIdLst>
        </p14:section>
        <p14:section name="Untitled Section" id="{B92814A3-9C67-463A-A9FB-5B145ED51BD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5392108436360465E-2"/>
          <c:y val="3.5772357723577237E-2"/>
          <c:w val="0.73033389503354884"/>
          <c:h val="0.8176475257665962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Sheet1!$D$4</c:f>
              <c:strCache>
                <c:ptCount val="1"/>
                <c:pt idx="0">
                  <c:v>Accepted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Sheet1!$C$5:$C$16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Sheet1!$D$5:$D$16</c:f>
              <c:numCache>
                <c:formatCode>General</c:formatCode>
                <c:ptCount val="12"/>
                <c:pt idx="0">
                  <c:v>5923</c:v>
                </c:pt>
                <c:pt idx="1">
                  <c:v>5943</c:v>
                </c:pt>
                <c:pt idx="2">
                  <c:v>5751</c:v>
                </c:pt>
                <c:pt idx="3">
                  <c:v>5470</c:v>
                </c:pt>
                <c:pt idx="4">
                  <c:v>5503</c:v>
                </c:pt>
                <c:pt idx="5">
                  <c:v>5541</c:v>
                </c:pt>
                <c:pt idx="6">
                  <c:v>6066</c:v>
                </c:pt>
                <c:pt idx="7">
                  <c:v>6460</c:v>
                </c:pt>
                <c:pt idx="8">
                  <c:v>6271</c:v>
                </c:pt>
                <c:pt idx="9">
                  <c:v>6625</c:v>
                </c:pt>
                <c:pt idx="10">
                  <c:v>6715</c:v>
                </c:pt>
                <c:pt idx="11">
                  <c:v>7682</c:v>
                </c:pt>
              </c:numCache>
            </c:numRef>
          </c:val>
        </c:ser>
        <c:ser>
          <c:idx val="1"/>
          <c:order val="1"/>
          <c:tx>
            <c:strRef>
              <c:f>Sheet1!$E$4</c:f>
              <c:strCache>
                <c:ptCount val="1"/>
                <c:pt idx="0">
                  <c:v>Declined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Sheet1!$C$5:$C$16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Sheet1!$E$5:$E$16</c:f>
              <c:numCache>
                <c:formatCode>General</c:formatCode>
                <c:ptCount val="12"/>
                <c:pt idx="0">
                  <c:v>240</c:v>
                </c:pt>
                <c:pt idx="1">
                  <c:v>221</c:v>
                </c:pt>
                <c:pt idx="2">
                  <c:v>227</c:v>
                </c:pt>
                <c:pt idx="3">
                  <c:v>233</c:v>
                </c:pt>
                <c:pt idx="4">
                  <c:v>280</c:v>
                </c:pt>
                <c:pt idx="5">
                  <c:v>213</c:v>
                </c:pt>
                <c:pt idx="6">
                  <c:v>205</c:v>
                </c:pt>
                <c:pt idx="7">
                  <c:v>245</c:v>
                </c:pt>
                <c:pt idx="8">
                  <c:v>169</c:v>
                </c:pt>
                <c:pt idx="9">
                  <c:v>203</c:v>
                </c:pt>
                <c:pt idx="10">
                  <c:v>200</c:v>
                </c:pt>
                <c:pt idx="11">
                  <c:v>160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1150200"/>
        <c:axId val="191150592"/>
      </c:barChart>
      <c:catAx>
        <c:axId val="191150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150592"/>
        <c:crosses val="autoZero"/>
        <c:auto val="1"/>
        <c:lblAlgn val="ctr"/>
        <c:lblOffset val="100"/>
        <c:noMultiLvlLbl val="0"/>
      </c:catAx>
      <c:valAx>
        <c:axId val="191150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150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1087519407297759"/>
          <c:y val="0.34119203849518809"/>
          <c:w val="0.18602905656731561"/>
          <c:h val="0.263008514179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964562925445778"/>
          <c:y val="4.3338617715641084E-2"/>
          <c:w val="0.6397248375432294"/>
          <c:h val="0.91239712676908258"/>
        </c:manualLayout>
      </c:layout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Sheet6!$C$6:$C$25</c:f>
              <c:strCache>
                <c:ptCount val="20"/>
                <c:pt idx="0">
                  <c:v>Diseases of the ear and the mastoid process</c:v>
                </c:pt>
                <c:pt idx="1">
                  <c:v>Diseases of the eye and adnexa</c:v>
                </c:pt>
                <c:pt idx="2">
                  <c:v>Mental &amp; behavioural disorders</c:v>
                </c:pt>
                <c:pt idx="3">
                  <c:v>Diseases of the skin and subcutaneous tissue</c:v>
                </c:pt>
                <c:pt idx="4">
                  <c:v>Neoplasms</c:v>
                </c:pt>
                <c:pt idx="5">
                  <c:v>Endocrine, nutritional and metabolic diseases</c:v>
                </c:pt>
                <c:pt idx="6">
                  <c:v>Factors influencing health status </c:v>
                </c:pt>
                <c:pt idx="7">
                  <c:v>Diseases of the blood &amp; immune disorders</c:v>
                </c:pt>
                <c:pt idx="8">
                  <c:v>Diseases of the nervous system</c:v>
                </c:pt>
                <c:pt idx="9">
                  <c:v>Symptoms, signs and abnormal findings</c:v>
                </c:pt>
                <c:pt idx="10">
                  <c:v>Diseases of the musculoskeletal system </c:v>
                </c:pt>
                <c:pt idx="11">
                  <c:v>Diseases of the genitourinary system</c:v>
                </c:pt>
                <c:pt idx="12">
                  <c:v>Congenital malformations</c:v>
                </c:pt>
                <c:pt idx="13">
                  <c:v>Certain infectious and parasitic diseases</c:v>
                </c:pt>
                <c:pt idx="14">
                  <c:v>Injuries</c:v>
                </c:pt>
                <c:pt idx="15">
                  <c:v>Diseases of the digestive system</c:v>
                </c:pt>
                <c:pt idx="16">
                  <c:v>Diseases of the respiratory system</c:v>
                </c:pt>
                <c:pt idx="17">
                  <c:v>Diseases of the circulatory system</c:v>
                </c:pt>
                <c:pt idx="18">
                  <c:v>Conditions originating in the perinatal period</c:v>
                </c:pt>
                <c:pt idx="19">
                  <c:v>Pregnancy, childbirth &amp; the puerperium</c:v>
                </c:pt>
              </c:strCache>
            </c:strRef>
          </c:cat>
          <c:val>
            <c:numRef>
              <c:f>Sheet6!$D$6:$D$25</c:f>
              <c:numCache>
                <c:formatCode>General</c:formatCode>
                <c:ptCount val="20"/>
                <c:pt idx="0">
                  <c:v>0.03</c:v>
                </c:pt>
                <c:pt idx="1">
                  <c:v>0.06</c:v>
                </c:pt>
                <c:pt idx="2">
                  <c:v>0.1</c:v>
                </c:pt>
                <c:pt idx="3">
                  <c:v>0.1</c:v>
                </c:pt>
                <c:pt idx="4">
                  <c:v>0.2</c:v>
                </c:pt>
                <c:pt idx="5">
                  <c:v>0.3</c:v>
                </c:pt>
                <c:pt idx="6">
                  <c:v>0.4</c:v>
                </c:pt>
                <c:pt idx="7">
                  <c:v>0.7</c:v>
                </c:pt>
                <c:pt idx="8">
                  <c:v>0.8</c:v>
                </c:pt>
                <c:pt idx="9">
                  <c:v>0.8</c:v>
                </c:pt>
                <c:pt idx="10">
                  <c:v>0.9</c:v>
                </c:pt>
                <c:pt idx="11">
                  <c:v>1.1000000000000001</c:v>
                </c:pt>
                <c:pt idx="12">
                  <c:v>1.5</c:v>
                </c:pt>
                <c:pt idx="13">
                  <c:v>2</c:v>
                </c:pt>
                <c:pt idx="14">
                  <c:v>2.6</c:v>
                </c:pt>
                <c:pt idx="15">
                  <c:v>2.6</c:v>
                </c:pt>
                <c:pt idx="16">
                  <c:v>3</c:v>
                </c:pt>
                <c:pt idx="17">
                  <c:v>3.5</c:v>
                </c:pt>
                <c:pt idx="18">
                  <c:v>8.9</c:v>
                </c:pt>
                <c:pt idx="19">
                  <c:v>14.6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2147624"/>
        <c:axId val="222148016"/>
      </c:barChart>
      <c:catAx>
        <c:axId val="222147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2148016"/>
        <c:crosses val="autoZero"/>
        <c:auto val="1"/>
        <c:lblAlgn val="ctr"/>
        <c:lblOffset val="100"/>
        <c:noMultiLvlLbl val="0"/>
      </c:catAx>
      <c:valAx>
        <c:axId val="2221480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2147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Sheet1!$B$40:$B$59</c:f>
              <c:strCache>
                <c:ptCount val="20"/>
                <c:pt idx="0">
                  <c:v>Osman </c:v>
                </c:pt>
                <c:pt idx="1">
                  <c:v>Manara</c:v>
                </c:pt>
                <c:pt idx="2">
                  <c:v>La Paix</c:v>
                </c:pt>
                <c:pt idx="3">
                  <c:v>Rayan Hospital</c:v>
                </c:pt>
                <c:pt idx="4">
                  <c:v>Al Mortada</c:v>
                </c:pt>
                <c:pt idx="5">
                  <c:v>Islamic - Tripoli</c:v>
                </c:pt>
                <c:pt idx="6">
                  <c:v>Khair</c:v>
                </c:pt>
                <c:pt idx="7">
                  <c:v>Notre-Dame du Liban Hospital</c:v>
                </c:pt>
                <c:pt idx="8">
                  <c:v>Nabih Berri / Nabatieh </c:v>
                </c:pt>
                <c:pt idx="9">
                  <c:v>Iklim</c:v>
                </c:pt>
                <c:pt idx="10">
                  <c:v>Elias Heraoui </c:v>
                </c:pt>
                <c:pt idx="11">
                  <c:v>Sahel</c:v>
                </c:pt>
                <c:pt idx="12">
                  <c:v>Bekaa </c:v>
                </c:pt>
                <c:pt idx="13">
                  <c:v>Kassab </c:v>
                </c:pt>
                <c:pt idx="14">
                  <c:v>Tripoli</c:v>
                </c:pt>
                <c:pt idx="15">
                  <c:v>Notre Dame de la Paix</c:v>
                </c:pt>
                <c:pt idx="16">
                  <c:v>Rayak </c:v>
                </c:pt>
                <c:pt idx="17">
                  <c:v>Raee </c:v>
                </c:pt>
                <c:pt idx="18">
                  <c:v>Dr Hamed Farhat</c:v>
                </c:pt>
                <c:pt idx="19">
                  <c:v>Rafik Hariri </c:v>
                </c:pt>
              </c:strCache>
            </c:strRef>
          </c:cat>
          <c:val>
            <c:numRef>
              <c:f>Sheet1!$C$40:$C$59</c:f>
              <c:numCache>
                <c:formatCode>0.0%</c:formatCode>
                <c:ptCount val="20"/>
                <c:pt idx="0">
                  <c:v>1.7747090552276138E-2</c:v>
                </c:pt>
                <c:pt idx="1">
                  <c:v>1.849695624220438E-2</c:v>
                </c:pt>
                <c:pt idx="2">
                  <c:v>1.8745373049469421E-2</c:v>
                </c:pt>
                <c:pt idx="3">
                  <c:v>1.9860467983111904E-2</c:v>
                </c:pt>
                <c:pt idx="4">
                  <c:v>1.9905651458135123E-2</c:v>
                </c:pt>
                <c:pt idx="5">
                  <c:v>2.0477690866894351E-2</c:v>
                </c:pt>
                <c:pt idx="6">
                  <c:v>2.2856953894879007E-2</c:v>
                </c:pt>
                <c:pt idx="7">
                  <c:v>2.3456338767326956E-2</c:v>
                </c:pt>
                <c:pt idx="8">
                  <c:v>2.3803614618003371E-2</c:v>
                </c:pt>
                <c:pt idx="9">
                  <c:v>2.5763442078050324E-2</c:v>
                </c:pt>
                <c:pt idx="10">
                  <c:v>2.6875098636933631E-2</c:v>
                </c:pt>
                <c:pt idx="11">
                  <c:v>3.5255594818410778E-2</c:v>
                </c:pt>
                <c:pt idx="12">
                  <c:v>3.7256936615315116E-2</c:v>
                </c:pt>
                <c:pt idx="13">
                  <c:v>3.9461096370329303E-2</c:v>
                </c:pt>
                <c:pt idx="14">
                  <c:v>4.889223526596994E-2</c:v>
                </c:pt>
                <c:pt idx="15">
                  <c:v>5.2542958511947097E-2</c:v>
                </c:pt>
                <c:pt idx="16">
                  <c:v>6.0048699847813844E-2</c:v>
                </c:pt>
                <c:pt idx="17">
                  <c:v>6.32546958564838E-2</c:v>
                </c:pt>
                <c:pt idx="18">
                  <c:v>6.3712807371377037E-2</c:v>
                </c:pt>
                <c:pt idx="19">
                  <c:v>6.7073161022759106E-2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1938376"/>
        <c:axId val="191938768"/>
      </c:barChart>
      <c:catAx>
        <c:axId val="19193837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938768"/>
        <c:crosses val="autoZero"/>
        <c:auto val="1"/>
        <c:lblAlgn val="ctr"/>
        <c:lblOffset val="100"/>
        <c:noMultiLvlLbl val="0"/>
      </c:catAx>
      <c:valAx>
        <c:axId val="1919387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938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</c:spPr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18611070881386679"/>
                  <c:y val="-0.1525776893546669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567067386245095E-2"/>
                  <c:y val="3.291378247101950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Sheet2!$B$7:$B$8</c:f>
              <c:strCache>
                <c:ptCount val="2"/>
                <c:pt idx="0">
                  <c:v>Female</c:v>
                </c:pt>
                <c:pt idx="1">
                  <c:v>Male </c:v>
                </c:pt>
              </c:strCache>
            </c:strRef>
          </c:cat>
          <c:val>
            <c:numRef>
              <c:f>Sheet2!$C$7:$C$8</c:f>
              <c:numCache>
                <c:formatCode>0%</c:formatCode>
                <c:ptCount val="2"/>
                <c:pt idx="0">
                  <c:v>0.73832672986166514</c:v>
                </c:pt>
                <c:pt idx="1">
                  <c:v>0.26167327013833486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0.13412631807614583"/>
          <c:y val="6.9477389676627282E-2"/>
          <c:w val="0.67369279891668354"/>
          <c:h val="8.5802673242357158E-2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15228409643148"/>
          <c:y val="0.24060957319496318"/>
          <c:w val="0.71177512949733779"/>
          <c:h val="0.65371647480542305"/>
        </c:manualLayout>
      </c:layout>
      <c:pieChart>
        <c:varyColors val="1"/>
        <c:ser>
          <c:idx val="0"/>
          <c:order val="0"/>
          <c:explosion val="66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-0.13606231479129624"/>
                  <c:y val="0.1402497083697871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9392299140478506"/>
                  <c:y val="6.13009937393101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60741681483363"/>
                  <c:y val="-0.1445512540099154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095762733029892E-2"/>
                  <c:y val="1.01974365861355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Sheet2!$H$9:$H$12</c:f>
              <c:strCache>
                <c:ptCount val="4"/>
                <c:pt idx="0">
                  <c:v>0-4 years</c:v>
                </c:pt>
                <c:pt idx="1">
                  <c:v>5-17 years</c:v>
                </c:pt>
                <c:pt idx="2">
                  <c:v>18-59 years</c:v>
                </c:pt>
                <c:pt idx="3">
                  <c:v>≥60 years</c:v>
                </c:pt>
              </c:strCache>
            </c:strRef>
          </c:cat>
          <c:val>
            <c:numRef>
              <c:f>Sheet2!$I$9:$I$12</c:f>
              <c:numCache>
                <c:formatCode>0%</c:formatCode>
                <c:ptCount val="4"/>
                <c:pt idx="0">
                  <c:v>0.2344525429000284</c:v>
                </c:pt>
                <c:pt idx="1">
                  <c:v>0.11085718921988885</c:v>
                </c:pt>
                <c:pt idx="2">
                  <c:v>0.61428513475138946</c:v>
                </c:pt>
                <c:pt idx="3">
                  <c:v>4.0405133128693323E-2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644287885067"/>
          <c:y val="1.7045168623994994E-2"/>
          <c:w val="0.66542583229727859"/>
          <c:h val="0.88905671462600022"/>
        </c:manualLayout>
      </c:layout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Sheet2!$H$5:$H$23</c:f>
              <c:strCache>
                <c:ptCount val="19"/>
                <c:pt idx="0">
                  <c:v>Lebanese Italian</c:v>
                </c:pt>
                <c:pt idx="1">
                  <c:v>Manara</c:v>
                </c:pt>
                <c:pt idx="2">
                  <c:v>Iklim</c:v>
                </c:pt>
                <c:pt idx="3">
                  <c:v>Elias Heraoui </c:v>
                </c:pt>
                <c:pt idx="4">
                  <c:v>Nabih Berri / Nabatieh </c:v>
                </c:pt>
                <c:pt idx="5">
                  <c:v>Bekaa </c:v>
                </c:pt>
                <c:pt idx="6">
                  <c:v>Rayak </c:v>
                </c:pt>
                <c:pt idx="7">
                  <c:v>Islamic - Tripoli</c:v>
                </c:pt>
                <c:pt idx="8">
                  <c:v>Kassab </c:v>
                </c:pt>
                <c:pt idx="9">
                  <c:v>Sahel</c:v>
                </c:pt>
                <c:pt idx="10">
                  <c:v>Al Mortada</c:v>
                </c:pt>
                <c:pt idx="11">
                  <c:v>Osman </c:v>
                </c:pt>
                <c:pt idx="12">
                  <c:v>Tripoli</c:v>
                </c:pt>
                <c:pt idx="13">
                  <c:v>Khair</c:v>
                </c:pt>
                <c:pt idx="14">
                  <c:v>Al Mayass</c:v>
                </c:pt>
                <c:pt idx="15">
                  <c:v>Rafik Hariri </c:v>
                </c:pt>
                <c:pt idx="16">
                  <c:v>Raee </c:v>
                </c:pt>
                <c:pt idx="17">
                  <c:v>Notre Dame de la Paix</c:v>
                </c:pt>
                <c:pt idx="18">
                  <c:v>Dr Hamed Farhat</c:v>
                </c:pt>
              </c:strCache>
            </c:strRef>
          </c:cat>
          <c:val>
            <c:numRef>
              <c:f>Sheet2!$I$5:$I$23</c:f>
              <c:numCache>
                <c:formatCode>0.0%</c:formatCode>
                <c:ptCount val="19"/>
                <c:pt idx="0">
                  <c:v>2.3433339250843246E-2</c:v>
                </c:pt>
                <c:pt idx="1">
                  <c:v>2.3952259350803643E-2</c:v>
                </c:pt>
                <c:pt idx="2">
                  <c:v>2.6123530295374783E-2</c:v>
                </c:pt>
                <c:pt idx="3">
                  <c:v>2.6656106187439403E-2</c:v>
                </c:pt>
                <c:pt idx="4">
                  <c:v>2.718868207950402E-2</c:v>
                </c:pt>
                <c:pt idx="5">
                  <c:v>2.8185554903112156E-2</c:v>
                </c:pt>
                <c:pt idx="6">
                  <c:v>2.8226522279424817E-2</c:v>
                </c:pt>
                <c:pt idx="7">
                  <c:v>2.8335768616258587E-2</c:v>
                </c:pt>
                <c:pt idx="8">
                  <c:v>3.3920987586884978E-2</c:v>
                </c:pt>
                <c:pt idx="9">
                  <c:v>3.4549154023679099E-2</c:v>
                </c:pt>
                <c:pt idx="10">
                  <c:v>3.7471493533982436E-2</c:v>
                </c:pt>
                <c:pt idx="11">
                  <c:v>3.8400087397069467E-2</c:v>
                </c:pt>
                <c:pt idx="12">
                  <c:v>4.0721572054787041E-2</c:v>
                </c:pt>
                <c:pt idx="13">
                  <c:v>4.1895970175750044E-2</c:v>
                </c:pt>
                <c:pt idx="14">
                  <c:v>4.2999999999999997E-2</c:v>
                </c:pt>
                <c:pt idx="15">
                  <c:v>4.5733247757036147E-2</c:v>
                </c:pt>
                <c:pt idx="16">
                  <c:v>5.0062133854074209E-2</c:v>
                </c:pt>
                <c:pt idx="17">
                  <c:v>5.5032842180010651E-2</c:v>
                </c:pt>
                <c:pt idx="18">
                  <c:v>7.2307419191850228E-2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0950168"/>
        <c:axId val="190950560"/>
      </c:barChart>
      <c:catAx>
        <c:axId val="190950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950560"/>
        <c:crosses val="autoZero"/>
        <c:auto val="1"/>
        <c:lblAlgn val="ctr"/>
        <c:lblOffset val="100"/>
        <c:noMultiLvlLbl val="0"/>
      </c:catAx>
      <c:valAx>
        <c:axId val="1909505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950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Sheet3!$P$4</c:f>
              <c:strCache>
                <c:ptCount val="1"/>
                <c:pt idx="0">
                  <c:v>Proportion of Referrals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Sheet3!$O$5:$O$8</c:f>
              <c:strCache>
                <c:ptCount val="4"/>
                <c:pt idx="0">
                  <c:v>Beirut &amp; Mt Lebanon</c:v>
                </c:pt>
                <c:pt idx="1">
                  <c:v>Bekaa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Sheet3!$P$5:$P$8</c:f>
              <c:numCache>
                <c:formatCode>0%</c:formatCode>
                <c:ptCount val="4"/>
                <c:pt idx="0">
                  <c:v>0.23377350503215938</c:v>
                </c:pt>
                <c:pt idx="1">
                  <c:v>0.3473077605866528</c:v>
                </c:pt>
                <c:pt idx="2">
                  <c:v>0.22090974886998321</c:v>
                </c:pt>
                <c:pt idx="3">
                  <c:v>0.20786846741045215</c:v>
                </c:pt>
              </c:numCache>
            </c:numRef>
          </c:val>
        </c:ser>
        <c:ser>
          <c:idx val="1"/>
          <c:order val="1"/>
          <c:tx>
            <c:strRef>
              <c:f>Sheet3!$Q$4</c:f>
              <c:strCache>
                <c:ptCount val="1"/>
                <c:pt idx="0">
                  <c:v>Proportion of known refugees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3"/>
              <c:layout>
                <c:manualLayout>
                  <c:x val="1.6666666666666566E-2"/>
                  <c:y val="-8.48755627201332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Sheet3!$O$5:$O$8</c:f>
              <c:strCache>
                <c:ptCount val="4"/>
                <c:pt idx="0">
                  <c:v>Beirut &amp; Mt Lebanon</c:v>
                </c:pt>
                <c:pt idx="1">
                  <c:v>Bekaa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Sheet3!$Q$5:$Q$8</c:f>
              <c:numCache>
                <c:formatCode>0%</c:formatCode>
                <c:ptCount val="4"/>
                <c:pt idx="0">
                  <c:v>0.27702137505116842</c:v>
                </c:pt>
                <c:pt idx="1">
                  <c:v>0.35704581724123613</c:v>
                </c:pt>
                <c:pt idx="2">
                  <c:v>0.24953281008062364</c:v>
                </c:pt>
                <c:pt idx="3">
                  <c:v>0.11639999762697184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90951344"/>
        <c:axId val="190951736"/>
        <c:axId val="0"/>
      </c:bar3DChart>
      <c:catAx>
        <c:axId val="19095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951736"/>
        <c:crosses val="autoZero"/>
        <c:auto val="1"/>
        <c:lblAlgn val="ctr"/>
        <c:lblOffset val="100"/>
        <c:noMultiLvlLbl val="0"/>
      </c:catAx>
      <c:valAx>
        <c:axId val="190951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951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Sheet4!$D$25:$D$44</c:f>
              <c:strCache>
                <c:ptCount val="20"/>
                <c:pt idx="0">
                  <c:v>Diseases of the ear and the mastoid process</c:v>
                </c:pt>
                <c:pt idx="1">
                  <c:v>Diseases of the eye and adnexa</c:v>
                </c:pt>
                <c:pt idx="2">
                  <c:v>Mental &amp; behavioural disorders</c:v>
                </c:pt>
                <c:pt idx="3">
                  <c:v>Diseases of the musculoskeletal system </c:v>
                </c:pt>
                <c:pt idx="4">
                  <c:v>Factors influencing health status </c:v>
                </c:pt>
                <c:pt idx="5">
                  <c:v>Neoplasms</c:v>
                </c:pt>
                <c:pt idx="6">
                  <c:v>Diseases of the skin and subcutaneous tissue</c:v>
                </c:pt>
                <c:pt idx="7">
                  <c:v>Endocrine, nutritional and metabolic diseases</c:v>
                </c:pt>
                <c:pt idx="8">
                  <c:v>Congenital malformations</c:v>
                </c:pt>
                <c:pt idx="9">
                  <c:v>Diseases of the nervous system</c:v>
                </c:pt>
                <c:pt idx="10">
                  <c:v>Diseases of the blood &amp; immune disorders</c:v>
                </c:pt>
                <c:pt idx="11">
                  <c:v>Diseases of the genitourinary system</c:v>
                </c:pt>
                <c:pt idx="12">
                  <c:v>Diseases of the circulatory system</c:v>
                </c:pt>
                <c:pt idx="13">
                  <c:v>Symptoms, signs and abnormal findings</c:v>
                </c:pt>
                <c:pt idx="14">
                  <c:v>Injuries</c:v>
                </c:pt>
                <c:pt idx="15">
                  <c:v>Diseases of the digestive system</c:v>
                </c:pt>
                <c:pt idx="16">
                  <c:v>Conditions originating in the perinatal period</c:v>
                </c:pt>
                <c:pt idx="17">
                  <c:v>Certain infectious and parasitic diseases</c:v>
                </c:pt>
                <c:pt idx="18">
                  <c:v>Diseases of the respiratory system</c:v>
                </c:pt>
                <c:pt idx="19">
                  <c:v>Pregnancy, childbirth &amp; the puerperium</c:v>
                </c:pt>
              </c:strCache>
            </c:strRef>
          </c:cat>
          <c:val>
            <c:numRef>
              <c:f>Sheet4!$E$25:$E$44</c:f>
              <c:numCache>
                <c:formatCode>0.0%</c:formatCode>
                <c:ptCount val="20"/>
                <c:pt idx="0">
                  <c:v>1E-3</c:v>
                </c:pt>
                <c:pt idx="1">
                  <c:v>1E-3</c:v>
                </c:pt>
                <c:pt idx="2">
                  <c:v>1.0141850684912983E-3</c:v>
                </c:pt>
                <c:pt idx="3">
                  <c:v>1.784965720544685E-3</c:v>
                </c:pt>
                <c:pt idx="4">
                  <c:v>2.0824600073021324E-3</c:v>
                </c:pt>
                <c:pt idx="5">
                  <c:v>2.1095049424619005E-3</c:v>
                </c:pt>
                <c:pt idx="6">
                  <c:v>5.8146610593501104E-3</c:v>
                </c:pt>
                <c:pt idx="7">
                  <c:v>6.1527227488472093E-3</c:v>
                </c:pt>
                <c:pt idx="8">
                  <c:v>6.9370258684804805E-3</c:v>
                </c:pt>
                <c:pt idx="9">
                  <c:v>1.0344687698611242E-2</c:v>
                </c:pt>
                <c:pt idx="10">
                  <c:v>1.9729280199050722E-2</c:v>
                </c:pt>
                <c:pt idx="11">
                  <c:v>2.5219402036483617E-2</c:v>
                </c:pt>
                <c:pt idx="12">
                  <c:v>3.3170612973455395E-2</c:v>
                </c:pt>
                <c:pt idx="13">
                  <c:v>4.1081256507687521E-2</c:v>
                </c:pt>
                <c:pt idx="14">
                  <c:v>4.7125799515895662E-2</c:v>
                </c:pt>
                <c:pt idx="15">
                  <c:v>4.9722113291233383E-2</c:v>
                </c:pt>
                <c:pt idx="16">
                  <c:v>6.0540087355140569E-2</c:v>
                </c:pt>
                <c:pt idx="17">
                  <c:v>7.4414139092101525E-2</c:v>
                </c:pt>
                <c:pt idx="18">
                  <c:v>7.9052345472001725E-2</c:v>
                </c:pt>
                <c:pt idx="19">
                  <c:v>0.53039174588578919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0750504"/>
        <c:axId val="190750896"/>
      </c:barChart>
      <c:catAx>
        <c:axId val="190750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50896"/>
        <c:crosses val="autoZero"/>
        <c:auto val="1"/>
        <c:lblAlgn val="ctr"/>
        <c:lblOffset val="100"/>
        <c:noMultiLvlLbl val="0"/>
      </c:catAx>
      <c:valAx>
        <c:axId val="190750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50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Sheet5!$J$4</c:f>
              <c:strCache>
                <c:ptCount val="1"/>
                <c:pt idx="0">
                  <c:v>number of deaths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Sheet5!$I$5:$I$19</c:f>
              <c:strCache>
                <c:ptCount val="15"/>
                <c:pt idx="0">
                  <c:v>Diseases of the skin and subcutaneous tissue</c:v>
                </c:pt>
                <c:pt idx="1">
                  <c:v>Pregnancy, childbirth &amp; the puerperium</c:v>
                </c:pt>
                <c:pt idx="2">
                  <c:v>Neoplasms</c:v>
                </c:pt>
                <c:pt idx="3">
                  <c:v>Endocrine, nutritional and metabolic diseases</c:v>
                </c:pt>
                <c:pt idx="4">
                  <c:v>Diseases of the blood &amp; immune disorders</c:v>
                </c:pt>
                <c:pt idx="5">
                  <c:v>Diseases of the genitourinary system</c:v>
                </c:pt>
                <c:pt idx="6">
                  <c:v>Diseases of the digestive system</c:v>
                </c:pt>
                <c:pt idx="7">
                  <c:v>Injuries</c:v>
                </c:pt>
                <c:pt idx="8">
                  <c:v>Diseases of the nervous system</c:v>
                </c:pt>
                <c:pt idx="9">
                  <c:v>Congenital malformations</c:v>
                </c:pt>
                <c:pt idx="10">
                  <c:v>Certain infectious and parasitic diseases</c:v>
                </c:pt>
                <c:pt idx="11">
                  <c:v>Symptoms, signs and abnormal findings</c:v>
                </c:pt>
                <c:pt idx="12">
                  <c:v>Diseases of the respiratory system</c:v>
                </c:pt>
                <c:pt idx="13">
                  <c:v>Diseases of the circulatory system</c:v>
                </c:pt>
                <c:pt idx="14">
                  <c:v>Conditions originating in the perinatal period</c:v>
                </c:pt>
              </c:strCache>
            </c:strRef>
          </c:cat>
          <c:val>
            <c:numRef>
              <c:f>Sheet5!$J$5:$J$19</c:f>
              <c:numCache>
                <c:formatCode>General</c:formatCode>
                <c:ptCount val="15"/>
                <c:pt idx="0">
                  <c:v>2</c:v>
                </c:pt>
                <c:pt idx="1">
                  <c:v>5</c:v>
                </c:pt>
                <c:pt idx="2">
                  <c:v>6</c:v>
                </c:pt>
                <c:pt idx="3">
                  <c:v>12</c:v>
                </c:pt>
                <c:pt idx="4">
                  <c:v>13</c:v>
                </c:pt>
                <c:pt idx="5">
                  <c:v>16</c:v>
                </c:pt>
                <c:pt idx="6">
                  <c:v>22</c:v>
                </c:pt>
                <c:pt idx="7">
                  <c:v>21</c:v>
                </c:pt>
                <c:pt idx="8">
                  <c:v>29</c:v>
                </c:pt>
                <c:pt idx="9">
                  <c:v>30</c:v>
                </c:pt>
                <c:pt idx="10">
                  <c:v>44</c:v>
                </c:pt>
                <c:pt idx="11">
                  <c:v>49</c:v>
                </c:pt>
                <c:pt idx="12">
                  <c:v>82</c:v>
                </c:pt>
                <c:pt idx="13">
                  <c:v>168</c:v>
                </c:pt>
                <c:pt idx="14">
                  <c:v>370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90751288"/>
        <c:axId val="190751680"/>
      </c:barChart>
      <c:catAx>
        <c:axId val="190751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51680"/>
        <c:crosses val="autoZero"/>
        <c:auto val="1"/>
        <c:lblAlgn val="ctr"/>
        <c:lblOffset val="100"/>
        <c:noMultiLvlLbl val="0"/>
      </c:catAx>
      <c:valAx>
        <c:axId val="190751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51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1874397641749794E-2"/>
          <c:y val="6.5301276343128531E-2"/>
          <c:w val="0.88655722812952298"/>
          <c:h val="0.643553193428737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Sheet2!$C$1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Sheet2!$B$2:$B$8</c:f>
              <c:strCache>
                <c:ptCount val="7"/>
                <c:pt idx="0">
                  <c:v>&lt;1</c:v>
                </c:pt>
                <c:pt idx="1">
                  <c:v>1-4</c:v>
                </c:pt>
                <c:pt idx="2">
                  <c:v>5-11</c:v>
                </c:pt>
                <c:pt idx="3">
                  <c:v>12-17</c:v>
                </c:pt>
                <c:pt idx="4">
                  <c:v>18-59</c:v>
                </c:pt>
                <c:pt idx="5">
                  <c:v>60+</c:v>
                </c:pt>
                <c:pt idx="6">
                  <c:v>Stillbirths / death after delivery</c:v>
                </c:pt>
              </c:strCache>
            </c:strRef>
          </c:cat>
          <c:val>
            <c:numRef>
              <c:f>Sheet2!$C$2:$C$8</c:f>
              <c:numCache>
                <c:formatCode>General</c:formatCode>
                <c:ptCount val="7"/>
                <c:pt idx="0">
                  <c:v>188</c:v>
                </c:pt>
                <c:pt idx="1">
                  <c:v>48</c:v>
                </c:pt>
                <c:pt idx="2">
                  <c:v>5</c:v>
                </c:pt>
                <c:pt idx="3">
                  <c:v>5</c:v>
                </c:pt>
                <c:pt idx="4">
                  <c:v>79</c:v>
                </c:pt>
                <c:pt idx="5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Sheet2!$D$1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Sheet2!$B$2:$B$8</c:f>
              <c:strCache>
                <c:ptCount val="7"/>
                <c:pt idx="0">
                  <c:v>&lt;1</c:v>
                </c:pt>
                <c:pt idx="1">
                  <c:v>1-4</c:v>
                </c:pt>
                <c:pt idx="2">
                  <c:v>5-11</c:v>
                </c:pt>
                <c:pt idx="3">
                  <c:v>12-17</c:v>
                </c:pt>
                <c:pt idx="4">
                  <c:v>18-59</c:v>
                </c:pt>
                <c:pt idx="5">
                  <c:v>60+</c:v>
                </c:pt>
                <c:pt idx="6">
                  <c:v>Stillbirths / death after delivery</c:v>
                </c:pt>
              </c:strCache>
            </c:strRef>
          </c:cat>
          <c:val>
            <c:numRef>
              <c:f>Sheet2!$D$2:$D$8</c:f>
              <c:numCache>
                <c:formatCode>General</c:formatCode>
                <c:ptCount val="7"/>
                <c:pt idx="0">
                  <c:v>267</c:v>
                </c:pt>
                <c:pt idx="1">
                  <c:v>57</c:v>
                </c:pt>
                <c:pt idx="2">
                  <c:v>8</c:v>
                </c:pt>
                <c:pt idx="3">
                  <c:v>8</c:v>
                </c:pt>
                <c:pt idx="4">
                  <c:v>55</c:v>
                </c:pt>
                <c:pt idx="5">
                  <c:v>66</c:v>
                </c:pt>
              </c:numCache>
            </c:numRef>
          </c:val>
        </c:ser>
        <c:ser>
          <c:idx val="2"/>
          <c:order val="2"/>
          <c:tx>
            <c:strRef>
              <c:f>Sheet2!$E$1</c:f>
              <c:strCache>
                <c:ptCount val="1"/>
                <c:pt idx="0">
                  <c:v>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Sheet2!$B$2:$B$8</c:f>
              <c:strCache>
                <c:ptCount val="7"/>
                <c:pt idx="0">
                  <c:v>&lt;1</c:v>
                </c:pt>
                <c:pt idx="1">
                  <c:v>1-4</c:v>
                </c:pt>
                <c:pt idx="2">
                  <c:v>5-11</c:v>
                </c:pt>
                <c:pt idx="3">
                  <c:v>12-17</c:v>
                </c:pt>
                <c:pt idx="4">
                  <c:v>18-59</c:v>
                </c:pt>
                <c:pt idx="5">
                  <c:v>60+</c:v>
                </c:pt>
                <c:pt idx="6">
                  <c:v>Stillbirths / death after delivery</c:v>
                </c:pt>
              </c:strCache>
            </c:strRef>
          </c:cat>
          <c:val>
            <c:numRef>
              <c:f>Sheet2!$E$2:$E$8</c:f>
              <c:numCache>
                <c:formatCode>General</c:formatCode>
                <c:ptCount val="7"/>
                <c:pt idx="0">
                  <c:v>455</c:v>
                </c:pt>
                <c:pt idx="1">
                  <c:v>105</c:v>
                </c:pt>
                <c:pt idx="2">
                  <c:v>13</c:v>
                </c:pt>
                <c:pt idx="3">
                  <c:v>13</c:v>
                </c:pt>
                <c:pt idx="4">
                  <c:v>134</c:v>
                </c:pt>
                <c:pt idx="5">
                  <c:v>139</c:v>
                </c:pt>
                <c:pt idx="6">
                  <c:v>186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2464"/>
        <c:axId val="190752856"/>
      </c:barChart>
      <c:catAx>
        <c:axId val="19075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52856"/>
        <c:crosses val="autoZero"/>
        <c:auto val="1"/>
        <c:lblAlgn val="ctr"/>
        <c:lblOffset val="100"/>
        <c:noMultiLvlLbl val="0"/>
      </c:catAx>
      <c:valAx>
        <c:axId val="190752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52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100777006834544"/>
          <c:y val="0.83590786150109442"/>
          <c:w val="0.1579842338906948"/>
          <c:h val="0.104846959367730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181465019090872E-2"/>
          <c:y val="6.6948152569733133E-2"/>
          <c:w val="0.8924850355224605"/>
          <c:h val="0.77513760899917117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Sheet2!$B$27:$B$30</c:f>
              <c:strCache>
                <c:ptCount val="4"/>
                <c:pt idx="0">
                  <c:v>Beirut &amp; Mt Lebanon</c:v>
                </c:pt>
                <c:pt idx="1">
                  <c:v>Bekaa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Sheet2!$C$27:$C$30</c:f>
              <c:numCache>
                <c:formatCode>0.0%</c:formatCode>
                <c:ptCount val="4"/>
                <c:pt idx="0">
                  <c:v>1.2E-2</c:v>
                </c:pt>
                <c:pt idx="1">
                  <c:v>0.01</c:v>
                </c:pt>
                <c:pt idx="2">
                  <c:v>8.0000000000000002E-3</c:v>
                </c:pt>
                <c:pt idx="3">
                  <c:v>1.9E-2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22146840"/>
        <c:axId val="222147232"/>
      </c:barChart>
      <c:catAx>
        <c:axId val="222146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2147232"/>
        <c:crosses val="autoZero"/>
        <c:auto val="1"/>
        <c:lblAlgn val="ctr"/>
        <c:lblOffset val="100"/>
        <c:noMultiLvlLbl val="0"/>
      </c:catAx>
      <c:valAx>
        <c:axId val="222147232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2146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1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09AC9-CEC5-479F-A427-709F9E03F7E9}" type="datetimeFigureOut">
              <a:rPr lang="en-GB" smtClean="0"/>
              <a:t>13/06/2017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BCD47B-06DF-43D8-8DB1-CB182DE208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892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CD47B-06DF-43D8-8DB1-CB182DE208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3990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8CDFA-BBF3-4900-8232-CD766E961D1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911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CD47B-06DF-43D8-8DB1-CB182DE208B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511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CD47B-06DF-43D8-8DB1-CB182DE208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52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Increasing trend over year and winter months, higher respiratory morbidity</a:t>
            </a:r>
          </a:p>
          <a:p>
            <a:r>
              <a:rPr lang="en-US" dirty="0" smtClean="0"/>
              <a:t>74% female due to high load of maternity related care</a:t>
            </a:r>
          </a:p>
          <a:p>
            <a:r>
              <a:rPr lang="en-US" dirty="0" smtClean="0"/>
              <a:t>24% under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CD47B-06DF-43D8-8DB1-CB182DE208B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899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8CDFA-BBF3-4900-8232-CD766E961D1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679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8CDFA-BBF3-4900-8232-CD766E961D1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457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8CDFA-BBF3-4900-8232-CD766E961D1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298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8CDFA-BBF3-4900-8232-CD766E961D1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582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8CDFA-BBF3-4900-8232-CD766E961D1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737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E8CDFA-BBF3-4900-8232-CD766E961D1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8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982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381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186" y="273049"/>
            <a:ext cx="4240551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7164931" cy="555588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5186" y="1732801"/>
            <a:ext cx="4240551" cy="4096135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srgbClr val="FAEB00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22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1382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4116260"/>
            <a:ext cx="12192000" cy="1897568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867">
                <a:solidFill>
                  <a:schemeClr val="tx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4024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629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9827" y="274639"/>
            <a:ext cx="2743200" cy="55640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8712" y="274639"/>
            <a:ext cx="8697915" cy="55640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976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0934701" y="1282701"/>
            <a:ext cx="5461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sz="600" b="1" smtClean="0">
                <a:solidFill>
                  <a:srgbClr val="232323"/>
                </a:solidFill>
                <a:cs typeface="Arial" charset="0"/>
              </a:rPr>
              <a:t>Page </a:t>
            </a:r>
            <a:fld id="{8EB007A6-450D-4A43-967F-E7EE60B82C03}" type="slidenum">
              <a:rPr lang="en-US" sz="600" b="1" smtClean="0">
                <a:solidFill>
                  <a:srgbClr val="232323"/>
                </a:solidFill>
                <a:cs typeface="Arial" charset="0"/>
              </a:rPr>
              <a:pPr algn="r" eaLnBrk="1" hangingPunct="1">
                <a:defRPr/>
              </a:pPr>
              <a:t>‹#›</a:t>
            </a:fld>
            <a:endParaRPr lang="en-US" sz="600" b="1" smtClean="0">
              <a:solidFill>
                <a:srgbClr val="232323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77867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411817" y="1728789"/>
            <a:ext cx="10056283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422197" y="2271906"/>
            <a:ext cx="10058603" cy="1506345"/>
          </a:xfrm>
          <a:prstGeom prst="rect">
            <a:avLst/>
          </a:prstGeom>
        </p:spPr>
        <p:txBody>
          <a:bodyPr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435351" y="1104632"/>
            <a:ext cx="8491360" cy="351635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435351" y="906183"/>
            <a:ext cx="8491360" cy="15878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413933" y="4000500"/>
            <a:ext cx="10066867" cy="190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168"/>
              </a:spcBef>
              <a:buFontTx/>
              <a:buNone/>
              <a:defRPr sz="1800" kern="1200" cap="all">
                <a:solidFill>
                  <a:srgbClr val="0069B4"/>
                </a:solidFill>
                <a:latin typeface=""/>
              </a:defRPr>
            </a:lvl1pPr>
            <a:lvl2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2pPr>
            <a:lvl3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3pPr>
            <a:lvl4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7784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9682E-B216-443C-8113-DC6A7E58848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A267-DC5B-4805-849D-0F953195FB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46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6D9F0-D81B-49DD-ADC2-D942E4CEBD8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1853F-95FD-4D09-B7EB-5A27A0A327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905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DF13-F577-4BF8-9AF3-E83F2AC8C2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0D905-F6AC-481C-AACB-38C15B7242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3899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DC0F-105B-4907-916F-74ECD1ACA1F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5C22F-E145-4606-8F72-524E643A8D5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375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0043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54821-C130-4778-A9DD-DFF096EB35C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1F2B4-8A7E-4CBE-8E22-6CE9AD54804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52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BDEA0-BC0B-46B3-94B7-B79A01BAD2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7BD72-B850-4C7E-8F81-4F44A73673E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08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9444-8D3E-49F8-8001-E8752ABA063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47D8E-DB09-44E3-B845-3AD5936F131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993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BB529-02E2-418D-9188-74382783C3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1B0B-0387-4EE7-97E8-1CC5ECD6BD3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5062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72B6B-D39A-4067-8D80-4D8F9E8D6C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8AACE-099B-49E8-8B2A-00907DC512E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A91B4-ABF0-424A-810E-216B82AC75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D0335-CB88-4936-A2F5-81BEBE635CA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201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A07E-146E-489D-8DFF-61638C7B85F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B85DD-C8C9-459E-A1AA-264EA95A76F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3616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354667" y="5637214"/>
            <a:ext cx="5329767" cy="3381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30/09/2014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4540251"/>
            <a:ext cx="9177867" cy="17494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3" descr="logo_UNHCR-0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867" y="76200"/>
            <a:ext cx="27305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1160991"/>
            <a:ext cx="12192000" cy="343640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440587" y="5564749"/>
            <a:ext cx="5871044" cy="295313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3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440585" y="5078942"/>
            <a:ext cx="7714704" cy="363009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440588" y="5336155"/>
            <a:ext cx="7748569" cy="344979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6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53272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0934701" y="1282701"/>
            <a:ext cx="5461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sz="600" b="1" smtClean="0">
                <a:solidFill>
                  <a:srgbClr val="232323"/>
                </a:solidFill>
                <a:cs typeface="Arial" charset="0"/>
              </a:rPr>
              <a:t>Page </a:t>
            </a:r>
            <a:fld id="{8EB007A6-450D-4A43-967F-E7EE60B82C03}" type="slidenum">
              <a:rPr lang="en-US" sz="600" b="1" smtClean="0">
                <a:solidFill>
                  <a:srgbClr val="232323"/>
                </a:solidFill>
                <a:cs typeface="Arial" charset="0"/>
              </a:rPr>
              <a:pPr algn="r" eaLnBrk="1" hangingPunct="1">
                <a:defRPr/>
              </a:pPr>
              <a:t>‹#›</a:t>
            </a:fld>
            <a:endParaRPr lang="en-US" sz="600" b="1" smtClean="0">
              <a:solidFill>
                <a:srgbClr val="232323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77867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411817" y="1728789"/>
            <a:ext cx="10056283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422197" y="2271906"/>
            <a:ext cx="10058603" cy="1506345"/>
          </a:xfrm>
          <a:prstGeom prst="rect">
            <a:avLst/>
          </a:prstGeom>
        </p:spPr>
        <p:txBody>
          <a:bodyPr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435351" y="1104632"/>
            <a:ext cx="8491360" cy="351635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435351" y="906183"/>
            <a:ext cx="8491360" cy="15878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413933" y="4000500"/>
            <a:ext cx="10066867" cy="190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168"/>
              </a:spcBef>
              <a:buFontTx/>
              <a:buNone/>
              <a:defRPr sz="1800" kern="1200" cap="all">
                <a:solidFill>
                  <a:srgbClr val="0069B4"/>
                </a:solidFill>
                <a:latin typeface=""/>
              </a:defRPr>
            </a:lvl1pPr>
            <a:lvl2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2pPr>
            <a:lvl3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3pPr>
            <a:lvl4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75052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9682E-B216-443C-8113-DC6A7E58848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A267-DC5B-4805-849D-0F953195FB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98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01344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667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Drag background image 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651983"/>
            <a:ext cx="11746751" cy="2744124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2705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6D9F0-D81B-49DD-ADC2-D942E4CEBD8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1853F-95FD-4D09-B7EB-5A27A0A327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7335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DF13-F577-4BF8-9AF3-E83F2AC8C2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0D905-F6AC-481C-AACB-38C15B7242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7748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DC0F-105B-4907-916F-74ECD1ACA1F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5C22F-E145-4606-8F72-524E643A8D5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9356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54821-C130-4778-A9DD-DFF096EB35C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1F2B4-8A7E-4CBE-8E22-6CE9AD54804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942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BDEA0-BC0B-46B3-94B7-B79A01BAD2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7BD72-B850-4C7E-8F81-4F44A73673E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6014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9444-8D3E-49F8-8001-E8752ABA063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47D8E-DB09-44E3-B845-3AD5936F131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236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BB529-02E2-418D-9188-74382783C3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1B0B-0387-4EE7-97E8-1CC5ECD6BD3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842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72B6B-D39A-4067-8D80-4D8F9E8D6C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8AACE-099B-49E8-8B2A-00907DC512E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2590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A91B4-ABF0-424A-810E-216B82AC75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D0335-CB88-4936-A2F5-81BEBE635CA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8048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A07E-146E-489D-8DFF-61638C7B85F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B85DD-C8C9-459E-A1AA-264EA95A76F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9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3" y="2840483"/>
            <a:ext cx="11594559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3" y="1233253"/>
            <a:ext cx="11594559" cy="1500187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939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354667" y="5637214"/>
            <a:ext cx="5329767" cy="3381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30/09/2014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4540251"/>
            <a:ext cx="9177867" cy="17494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3" descr="logo_UNHCR-0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867" y="76200"/>
            <a:ext cx="27305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1160991"/>
            <a:ext cx="12192000" cy="343640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440587" y="5564749"/>
            <a:ext cx="5871044" cy="295313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3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440585" y="5078942"/>
            <a:ext cx="7714704" cy="363009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440588" y="5336155"/>
            <a:ext cx="7748569" cy="344979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6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18852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0934701" y="1282701"/>
            <a:ext cx="5461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sz="600" b="1" smtClean="0">
                <a:solidFill>
                  <a:srgbClr val="232323"/>
                </a:solidFill>
                <a:cs typeface="Arial" charset="0"/>
              </a:rPr>
              <a:t>Page </a:t>
            </a:r>
            <a:fld id="{8EB007A6-450D-4A43-967F-E7EE60B82C03}" type="slidenum">
              <a:rPr lang="en-US" sz="600" b="1" smtClean="0">
                <a:solidFill>
                  <a:srgbClr val="232323"/>
                </a:solidFill>
                <a:cs typeface="Arial" charset="0"/>
              </a:rPr>
              <a:pPr algn="r" eaLnBrk="1" hangingPunct="1">
                <a:defRPr/>
              </a:pPr>
              <a:t>‹#›</a:t>
            </a:fld>
            <a:endParaRPr lang="en-US" sz="600" b="1" smtClean="0">
              <a:solidFill>
                <a:srgbClr val="232323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77867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411817" y="1728789"/>
            <a:ext cx="10056283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422197" y="2271906"/>
            <a:ext cx="10058603" cy="1506345"/>
          </a:xfrm>
          <a:prstGeom prst="rect">
            <a:avLst/>
          </a:prstGeom>
        </p:spPr>
        <p:txBody>
          <a:bodyPr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435351" y="1104632"/>
            <a:ext cx="8491360" cy="351635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435351" y="906183"/>
            <a:ext cx="8491360" cy="15878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413933" y="4000500"/>
            <a:ext cx="10066867" cy="190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168"/>
              </a:spcBef>
              <a:buFontTx/>
              <a:buNone/>
              <a:defRPr sz="1800" kern="1200" cap="all">
                <a:solidFill>
                  <a:srgbClr val="0069B4"/>
                </a:solidFill>
                <a:latin typeface=""/>
              </a:defRPr>
            </a:lvl1pPr>
            <a:lvl2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2pPr>
            <a:lvl3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3pPr>
            <a:lvl4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82895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9682E-B216-443C-8113-DC6A7E58848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A267-DC5B-4805-849D-0F953195FB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3820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6D9F0-D81B-49DD-ADC2-D942E4CEBD8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1853F-95FD-4D09-B7EB-5A27A0A327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922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DF13-F577-4BF8-9AF3-E83F2AC8C2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0D905-F6AC-481C-AACB-38C15B7242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102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DC0F-105B-4907-916F-74ECD1ACA1F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5C22F-E145-4606-8F72-524E643A8D5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4585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54821-C130-4778-A9DD-DFF096EB35C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1F2B4-8A7E-4CBE-8E22-6CE9AD54804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3500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BDEA0-BC0B-46B3-94B7-B79A01BAD2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7BD72-B850-4C7E-8F81-4F44A73673E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456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9444-8D3E-49F8-8001-E8752ABA063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47D8E-DB09-44E3-B845-3AD5936F131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409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BB529-02E2-418D-9188-74382783C3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1B0B-0387-4EE7-97E8-1CC5ECD6BD3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700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712" y="1732801"/>
            <a:ext cx="571568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32801"/>
            <a:ext cx="575352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6520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72B6B-D39A-4067-8D80-4D8F9E8D6C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8AACE-099B-49E8-8B2A-00907DC512E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9668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A91B4-ABF0-424A-810E-216B82AC75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D0335-CB88-4936-A2F5-81BEBE635CA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236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A07E-146E-489D-8DFF-61638C7B85F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B85DD-C8C9-459E-A1AA-264EA95A76F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559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354667" y="5637214"/>
            <a:ext cx="5329767" cy="3381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30/09/2014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4540251"/>
            <a:ext cx="9177867" cy="17494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3" descr="logo_UNHCR-0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867" y="76200"/>
            <a:ext cx="27305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1160991"/>
            <a:ext cx="12192000" cy="343640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440587" y="5564749"/>
            <a:ext cx="5871044" cy="295313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3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440585" y="5078942"/>
            <a:ext cx="7714704" cy="363009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440588" y="5336155"/>
            <a:ext cx="7748569" cy="344979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6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65361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0934701" y="1282701"/>
            <a:ext cx="5461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sz="600" b="1" smtClean="0">
                <a:solidFill>
                  <a:srgbClr val="232323"/>
                </a:solidFill>
                <a:cs typeface="Arial" charset="0"/>
              </a:rPr>
              <a:t>Page </a:t>
            </a:r>
            <a:fld id="{8EB007A6-450D-4A43-967F-E7EE60B82C03}" type="slidenum">
              <a:rPr lang="en-US" sz="600" b="1" smtClean="0">
                <a:solidFill>
                  <a:srgbClr val="232323"/>
                </a:solidFill>
                <a:cs typeface="Arial" charset="0"/>
              </a:rPr>
              <a:pPr algn="r" eaLnBrk="1" hangingPunct="1">
                <a:defRPr/>
              </a:pPr>
              <a:t>‹#›</a:t>
            </a:fld>
            <a:endParaRPr lang="en-US" sz="600" b="1" smtClean="0">
              <a:solidFill>
                <a:srgbClr val="232323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77867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411817" y="1728789"/>
            <a:ext cx="10056283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422197" y="2271906"/>
            <a:ext cx="10058603" cy="1506345"/>
          </a:xfrm>
          <a:prstGeom prst="rect">
            <a:avLst/>
          </a:prstGeom>
        </p:spPr>
        <p:txBody>
          <a:bodyPr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435351" y="1104632"/>
            <a:ext cx="8491360" cy="351635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435351" y="906183"/>
            <a:ext cx="8491360" cy="15878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413933" y="4000500"/>
            <a:ext cx="10066867" cy="190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168"/>
              </a:spcBef>
              <a:buFontTx/>
              <a:buNone/>
              <a:defRPr sz="1800" kern="1200" cap="all">
                <a:solidFill>
                  <a:srgbClr val="0069B4"/>
                </a:solidFill>
                <a:latin typeface=""/>
              </a:defRPr>
            </a:lvl1pPr>
            <a:lvl2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2pPr>
            <a:lvl3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3pPr>
            <a:lvl4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0908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31278" y="9732"/>
            <a:ext cx="6060721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667"/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5628733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628733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559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</a:t>
            </a:r>
            <a:br>
              <a:rPr lang="en-US" dirty="0" smtClean="0"/>
            </a:br>
            <a:r>
              <a:rPr lang="en-US" dirty="0" smtClean="0"/>
              <a:t>or click icon to add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482744" cy="4038411"/>
          </a:xfrm>
        </p:spPr>
        <p:txBody>
          <a:bodyPr/>
          <a:lstStyle>
            <a:lvl1pPr>
              <a:buClr>
                <a:schemeClr val="accent3"/>
              </a:buClr>
              <a:defRPr sz="32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667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205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/>
            </a:lvl1pPr>
          </a:lstStyle>
          <a:p>
            <a:r>
              <a:rPr lang="en-US" dirty="0" smtClean="0"/>
              <a:t>Drag picture to placeholder </a:t>
            </a:r>
            <a:br>
              <a:rPr lang="en-US" dirty="0" smtClean="0"/>
            </a:br>
            <a:r>
              <a:rPr lang="en-US" dirty="0" smtClean="0"/>
              <a:t>or click icon to add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" y="-1"/>
            <a:ext cx="5839313" cy="60147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3" y="1732800"/>
            <a:ext cx="5541137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81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6/13/2017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42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129113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2" y="1732139"/>
            <a:ext cx="11672416" cy="402868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8712" y="6473119"/>
            <a:ext cx="869693" cy="20788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609585"/>
            <a:fld id="{68C2560D-EC28-3B41-86E8-18F1CE0113B4}" type="datetimeFigureOut">
              <a:rPr lang="en-US" smtClean="0">
                <a:solidFill>
                  <a:prstClr val="white">
                    <a:lumMod val="50000"/>
                  </a:prstClr>
                </a:solidFill>
              </a:rPr>
              <a:pPr defTabSz="609585"/>
              <a:t>6/13/2017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8712" y="6125647"/>
            <a:ext cx="5628733" cy="3035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33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609585"/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406" y="6473119"/>
            <a:ext cx="606917" cy="207888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609585"/>
            <a:fld id="{2066355A-084C-D24E-9AD2-7E4FC41EA627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 defTabSz="609585"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7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56" r:id="rId15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B6CB62-BA1B-4039-9142-96084D9B44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1216F1-D05C-4584-9B52-3D848FA4194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979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B6CB62-BA1B-4039-9142-96084D9B44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1216F1-D05C-4584-9B52-3D848FA4194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69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B6CB62-BA1B-4039-9142-96084D9B44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6/13/2017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1216F1-D05C-4584-9B52-3D848FA4194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834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4.xml"/><Relationship Id="rId4" Type="http://schemas.openxmlformats.org/officeDocument/2006/relationships/chart" Target="../charts/char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UNHCR Referral care REPORT</a:t>
            </a:r>
          </a:p>
          <a:p>
            <a:r>
              <a:rPr lang="en-US" dirty="0" smtClean="0"/>
              <a:t>LEBANON 2016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3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84" b="28884"/>
          <a:stretch>
            <a:fillRect/>
          </a:stretch>
        </p:blipFill>
        <p:spPr>
          <a:prstGeom prst="rect">
            <a:avLst/>
          </a:prstGeom>
          <a:solidFill>
            <a:sysClr val="window" lastClr="FFFFFF">
              <a:lumMod val="85000"/>
            </a:sysClr>
          </a:solidFill>
        </p:spPr>
      </p:pic>
    </p:spTree>
    <p:extLst>
      <p:ext uri="{BB962C8B-B14F-4D97-AF65-F5344CB8AC3E}">
        <p14:creationId xmlns:p14="http://schemas.microsoft.com/office/powerpoint/2010/main" val="225537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65080" y="1104900"/>
            <a:ext cx="8497526" cy="3508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UNHCR expenditure by hospital- top 20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37167560"/>
              </p:ext>
            </p:extLst>
          </p:nvPr>
        </p:nvGraphicFramePr>
        <p:xfrm>
          <a:off x="682907" y="1736203"/>
          <a:ext cx="9051402" cy="4876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9806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422197" y="2271906"/>
            <a:ext cx="10058603" cy="349228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Needs remain high and only partiality met in face of increasing poverty 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Significant gaps though some NGOs </a:t>
            </a:r>
            <a:r>
              <a:rPr lang="en-US" dirty="0" smtClean="0"/>
              <a:t>supporting some conditions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Relatively few other partners supporting access to hospital care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Insufficient donor funding and concerns about sustainability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Rising costs of admissions- more complex cases, high burden of neonatal intensive care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Control </a:t>
            </a:r>
            <a:r>
              <a:rPr lang="en-US" dirty="0" smtClean="0"/>
              <a:t>and regulation over hospitals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challenges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3110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Thank you and questions, comments, suggestions?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942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1435351" y="2045483"/>
            <a:ext cx="10058603" cy="1506345"/>
          </a:xfrm>
        </p:spPr>
        <p:txBody>
          <a:bodyPr/>
          <a:lstStyle/>
          <a:p>
            <a:r>
              <a:rPr lang="en-US" b="1" dirty="0" smtClean="0"/>
              <a:t>73,951</a:t>
            </a:r>
            <a:r>
              <a:rPr lang="en-US" dirty="0" smtClean="0"/>
              <a:t> </a:t>
            </a:r>
            <a:r>
              <a:rPr lang="en-US" dirty="0"/>
              <a:t>out of </a:t>
            </a:r>
            <a:r>
              <a:rPr lang="en-US" b="1" dirty="0"/>
              <a:t>76,535</a:t>
            </a:r>
            <a:r>
              <a:rPr lang="en-US" dirty="0"/>
              <a:t> referrals were financially supported by UNHCR in </a:t>
            </a:r>
            <a:r>
              <a:rPr lang="en-US" dirty="0" smtClean="0"/>
              <a:t>2016</a:t>
            </a:r>
            <a:endParaRPr lang="en-US" dirty="0" smtClean="0"/>
          </a:p>
          <a:p>
            <a:r>
              <a:rPr lang="en-US" dirty="0" smtClean="0"/>
              <a:t>(increase from 61,820 in 2015</a:t>
            </a:r>
            <a:r>
              <a:rPr lang="en-US" dirty="0" smtClean="0"/>
              <a:t>)</a:t>
            </a:r>
            <a:endParaRPr lang="en-GB" dirty="0"/>
          </a:p>
          <a:p>
            <a:endParaRPr lang="en-US" b="1" dirty="0" smtClean="0"/>
          </a:p>
          <a:p>
            <a:r>
              <a:rPr lang="en-US" b="1" dirty="0" smtClean="0"/>
              <a:t>7.5</a:t>
            </a:r>
            <a:r>
              <a:rPr lang="en-US" b="1" dirty="0"/>
              <a:t>%</a:t>
            </a:r>
            <a:r>
              <a:rPr lang="en-US" dirty="0"/>
              <a:t> of these were referred twice or </a:t>
            </a:r>
            <a:r>
              <a:rPr lang="en-US" dirty="0" smtClean="0"/>
              <a:t>more</a:t>
            </a:r>
            <a:endParaRPr lang="en-US" dirty="0" smtClean="0"/>
          </a:p>
          <a:p>
            <a:endParaRPr lang="en-GB" dirty="0"/>
          </a:p>
          <a:p>
            <a:r>
              <a:rPr lang="en-US" dirty="0"/>
              <a:t>A monthly average of </a:t>
            </a:r>
            <a:r>
              <a:rPr lang="en-US" b="1" dirty="0"/>
              <a:t>6,163</a:t>
            </a:r>
            <a:r>
              <a:rPr lang="en-US" dirty="0"/>
              <a:t> referrals were supported by UNHCR and </a:t>
            </a:r>
            <a:r>
              <a:rPr lang="en-US" b="1" dirty="0"/>
              <a:t>215</a:t>
            </a:r>
            <a:r>
              <a:rPr lang="en-US" dirty="0"/>
              <a:t> </a:t>
            </a:r>
            <a:r>
              <a:rPr lang="en-US" dirty="0" smtClean="0"/>
              <a:t>declined</a:t>
            </a:r>
            <a:endParaRPr lang="en-GB" dirty="0"/>
          </a:p>
          <a:p>
            <a:r>
              <a:rPr lang="en-US" b="1" dirty="0"/>
              <a:t> </a:t>
            </a:r>
            <a:endParaRPr lang="en-US" b="1" dirty="0" smtClean="0"/>
          </a:p>
          <a:p>
            <a:r>
              <a:rPr lang="en-US" b="1" dirty="0" smtClean="0"/>
              <a:t>71%</a:t>
            </a:r>
            <a:r>
              <a:rPr lang="en-US" dirty="0" smtClean="0"/>
              <a:t> </a:t>
            </a:r>
            <a:r>
              <a:rPr lang="en-US" dirty="0"/>
              <a:t>of accepted referrals were covered in 20 </a:t>
            </a:r>
            <a:r>
              <a:rPr lang="en-US" dirty="0" smtClean="0"/>
              <a:t>hospitals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b="1" dirty="0" smtClean="0"/>
              <a:t>53%</a:t>
            </a:r>
            <a:r>
              <a:rPr lang="en-US" dirty="0" smtClean="0"/>
              <a:t> </a:t>
            </a:r>
            <a:r>
              <a:rPr lang="en-US" dirty="0"/>
              <a:t>of accepted referrals were pregnancy </a:t>
            </a:r>
            <a:r>
              <a:rPr lang="en-US" dirty="0" smtClean="0"/>
              <a:t>related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b="1" dirty="0"/>
              <a:t>43.3 Million </a:t>
            </a:r>
            <a:r>
              <a:rPr lang="en-US" b="1" dirty="0" smtClean="0"/>
              <a:t>USD </a:t>
            </a:r>
            <a:r>
              <a:rPr lang="en-US" dirty="0" smtClean="0"/>
              <a:t>total expenditure by UNHCR 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Figures January- December 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45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1. Referrals (n=73,951): by month, gender and age </a:t>
            </a:r>
            <a:endParaRPr lang="en-GB" dirty="0"/>
          </a:p>
        </p:txBody>
      </p:sp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618071070"/>
              </p:ext>
            </p:extLst>
          </p:nvPr>
        </p:nvGraphicFramePr>
        <p:xfrm>
          <a:off x="231354" y="1916934"/>
          <a:ext cx="6220144" cy="4505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4286192775"/>
              </p:ext>
            </p:extLst>
          </p:nvPr>
        </p:nvGraphicFramePr>
        <p:xfrm>
          <a:off x="6533002" y="2456761"/>
          <a:ext cx="2714367" cy="2886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33202085"/>
              </p:ext>
            </p:extLst>
          </p:nvPr>
        </p:nvGraphicFramePr>
        <p:xfrm>
          <a:off x="9408406" y="2445745"/>
          <a:ext cx="2577946" cy="2875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7465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65081" y="1104900"/>
            <a:ext cx="6369050" cy="3508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Top 20 Hospitals and referrals by region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24" name="Chart 23"/>
          <p:cNvGraphicFramePr/>
          <p:nvPr>
            <p:extLst>
              <p:ext uri="{D42A27DB-BD31-4B8C-83A1-F6EECF244321}">
                <p14:modId xmlns:p14="http://schemas.microsoft.com/office/powerpoint/2010/main" val="3142152779"/>
              </p:ext>
            </p:extLst>
          </p:nvPr>
        </p:nvGraphicFramePr>
        <p:xfrm>
          <a:off x="308473" y="1839817"/>
          <a:ext cx="5680984" cy="4570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503502922"/>
              </p:ext>
            </p:extLst>
          </p:nvPr>
        </p:nvGraphicFramePr>
        <p:xfrm>
          <a:off x="5995686" y="2338085"/>
          <a:ext cx="5810491" cy="363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2984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65081" y="1104900"/>
            <a:ext cx="6369050" cy="3508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Reason for referral by ICD-10 code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780820886"/>
              </p:ext>
            </p:extLst>
          </p:nvPr>
        </p:nvGraphicFramePr>
        <p:xfrm>
          <a:off x="115747" y="1909823"/>
          <a:ext cx="8340869" cy="4606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8456615" y="2820381"/>
            <a:ext cx="6096000" cy="22888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90170">
              <a:lnSpc>
                <a:spcPct val="120000"/>
              </a:lnSpc>
              <a:spcAft>
                <a:spcPts val="0"/>
              </a:spcAft>
            </a:pPr>
            <a:r>
              <a:rPr lang="en-US" sz="2000" dirty="0">
                <a:solidFill>
                  <a:srgbClr val="C4591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37,621 (50.9%)</a:t>
            </a:r>
            <a:endParaRPr lang="en-GB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Referrals for </a:t>
            </a:r>
            <a:r>
              <a:rPr lang="en-US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delivery</a:t>
            </a:r>
            <a:endParaRPr lang="en-GB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>
              <a:lnSpc>
                <a:spcPct val="120000"/>
              </a:lnSpc>
              <a:spcAft>
                <a:spcPts val="0"/>
              </a:spcAft>
            </a:pPr>
            <a:r>
              <a:rPr lang="en-US" sz="2000" dirty="0">
                <a:solidFill>
                  <a:srgbClr val="C4591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32.3%</a:t>
            </a:r>
            <a:endParaRPr lang="en-GB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>
              <a:lnSpc>
                <a:spcPct val="120000"/>
              </a:lnSpc>
              <a:spcAft>
                <a:spcPts val="1000"/>
              </a:spcAf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Proportion of deliveries by </a:t>
            </a:r>
            <a:endParaRPr lang="en-US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>
              <a:lnSpc>
                <a:spcPct val="120000"/>
              </a:lnSpc>
              <a:spcAft>
                <a:spcPts val="1000"/>
              </a:spcAft>
            </a:pPr>
            <a:r>
              <a:rPr lang="en-US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caesarean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section (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33.7%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2015</a:t>
            </a:r>
            <a:r>
              <a:rPr lang="en-US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7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65081" y="1104900"/>
            <a:ext cx="6369050" cy="3508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Causes of mortality ( n= 869)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901875816"/>
              </p:ext>
            </p:extLst>
          </p:nvPr>
        </p:nvGraphicFramePr>
        <p:xfrm>
          <a:off x="706056" y="1791403"/>
          <a:ext cx="9295400" cy="4595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1068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65081" y="1104900"/>
            <a:ext cx="6369050" cy="3508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Mortality by age and region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142138644"/>
              </p:ext>
            </p:extLst>
          </p:nvPr>
        </p:nvGraphicFramePr>
        <p:xfrm>
          <a:off x="138897" y="1828800"/>
          <a:ext cx="5878726" cy="244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6017623" y="2110940"/>
            <a:ext cx="6096000" cy="38964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sz="2400" dirty="0">
                <a:solidFill>
                  <a:srgbClr val="C4591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52%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869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deaths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were children under one, mainly in the perinatal period of which 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26%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were attributed to </a:t>
            </a:r>
            <a:r>
              <a:rPr lang="en-US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prematurity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sz="800" dirty="0">
                <a:solidFill>
                  <a:srgbClr val="C45911"/>
                </a:solidFill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sz="2400" dirty="0">
                <a:solidFill>
                  <a:srgbClr val="C4591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19%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deaths were due to cardiovascular </a:t>
            </a:r>
            <a:r>
              <a:rPr lang="en-US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sz="800" dirty="0">
                <a:solidFill>
                  <a:srgbClr val="C45911"/>
                </a:solidFill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sz="2400" dirty="0">
                <a:solidFill>
                  <a:srgbClr val="C4591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5*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maternal deaths in UNHCR supported </a:t>
            </a:r>
            <a:r>
              <a:rPr lang="en-US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deliveries 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ct val="120000"/>
              </a:lnSpc>
              <a:spcAft>
                <a:spcPts val="1000"/>
              </a:spcAf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*The Vital Data Observatory of the Ministry of Public Health has recorded 13 maternal deaths of about 42,000 deliveries in Syrians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GB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982846388"/>
              </p:ext>
            </p:extLst>
          </p:nvPr>
        </p:nvGraphicFramePr>
        <p:xfrm>
          <a:off x="138897" y="4467829"/>
          <a:ext cx="5674438" cy="2164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1268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65080" y="1104900"/>
            <a:ext cx="8497526" cy="3508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Costs paid by UNHCR per ICD-10 diagnostic category (M USD)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366210164"/>
              </p:ext>
            </p:extLst>
          </p:nvPr>
        </p:nvGraphicFramePr>
        <p:xfrm>
          <a:off x="373753" y="1817226"/>
          <a:ext cx="7394293" cy="4769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7825919" y="1959490"/>
            <a:ext cx="4754880" cy="4998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000" dirty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43.3 million USD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Amount paid by UNHCR to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hospitals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000" dirty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586 USD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Average cost to UNHCR / case (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544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2015</a:t>
            </a:r>
            <a:r>
              <a:rPr lang="en-GB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GB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(In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Jordan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average cost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230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USD)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000" dirty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33.8%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expenditure was for maternity </a:t>
            </a:r>
            <a:r>
              <a:rPr lang="en-GB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care,  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000" dirty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53.0 %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en-GB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referrals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GB" sz="2000" dirty="0" smtClean="0">
              <a:solidFill>
                <a:srgbClr val="C4591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000" dirty="0" smtClean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20.5</a:t>
            </a:r>
            <a:r>
              <a:rPr lang="en-GB" sz="2000" dirty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 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expenditure was for neonatal care which constitutes </a:t>
            </a:r>
            <a:r>
              <a:rPr lang="en-GB" sz="2000" dirty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6.1%</a:t>
            </a:r>
            <a:r>
              <a:rPr lang="en-GB" dirty="0">
                <a:solidFill>
                  <a:srgbClr val="C459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the </a:t>
            </a:r>
            <a:r>
              <a:rPr lang="en-GB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referrals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00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65080" y="1104900"/>
            <a:ext cx="8497526" cy="3508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Average cost per ICD-10 diagnostic category (USD)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908116"/>
              </p:ext>
            </p:extLst>
          </p:nvPr>
        </p:nvGraphicFramePr>
        <p:xfrm>
          <a:off x="1678329" y="1909825"/>
          <a:ext cx="6937094" cy="4599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88714"/>
                <a:gridCol w="1948380"/>
              </a:tblGrid>
              <a:tr h="10614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ICD-10 Diagnosis category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Average cost per case (USD)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Congenital malformations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2,969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Conditions originating in the perinatal period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1,989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Mental and behavioural disorders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1,399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Diseases of the circulatory system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1,141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Neoplasms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1,121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Diseases of the nervous system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994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Factors influencing health status 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835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Diseases of the eye and adnexa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797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Injuries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743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8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Diseases of the digestive system</a:t>
                      </a:r>
                      <a:endParaRPr lang="en-GB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709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759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Healthcare presentation" id="{CFE93E56-E3C7-4A12-B435-E0EE4AE64664}" vid="{C82EDE08-CFBA-4E05-B4D5-1BD7A38C15C5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5231</TotalTime>
  <Words>326</Words>
  <Application>Microsoft Office PowerPoint</Application>
  <PresentationFormat>Widescreen</PresentationFormat>
  <Paragraphs>111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ＭＳ Ｐゴシック</vt:lpstr>
      <vt:lpstr>ＭＳ Ｐゴシック</vt:lpstr>
      <vt:lpstr>Arial</vt:lpstr>
      <vt:lpstr>Calibri</vt:lpstr>
      <vt:lpstr>Times New Roman</vt:lpstr>
      <vt:lpstr>1_UNHCR2016</vt:lpstr>
      <vt:lpstr>2_Office Theme</vt:lpstr>
      <vt:lpstr>1_Office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Woodman</dc:creator>
  <cp:lastModifiedBy>Farah Malyani</cp:lastModifiedBy>
  <cp:revision>335</cp:revision>
  <cp:lastPrinted>2017-05-09T13:58:52Z</cp:lastPrinted>
  <dcterms:created xsi:type="dcterms:W3CDTF">2017-02-15T12:16:03Z</dcterms:created>
  <dcterms:modified xsi:type="dcterms:W3CDTF">2017-06-13T19:42:17Z</dcterms:modified>
</cp:coreProperties>
</file>